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76" r:id="rId4"/>
    <p:sldId id="261" r:id="rId5"/>
    <p:sldId id="262" r:id="rId6"/>
    <p:sldId id="265" r:id="rId7"/>
    <p:sldId id="275" r:id="rId8"/>
    <p:sldId id="277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344"/>
    <a:srgbClr val="B10B0F"/>
    <a:srgbClr val="008000"/>
    <a:srgbClr val="008080"/>
    <a:srgbClr val="003300"/>
    <a:srgbClr val="339966"/>
    <a:srgbClr val="D60093"/>
    <a:srgbClr val="99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43"/>
  </p:normalViewPr>
  <p:slideViewPr>
    <p:cSldViewPr snapToGrid="0">
      <p:cViewPr varScale="1">
        <p:scale>
          <a:sx n="110" d="100"/>
          <a:sy n="110" d="100"/>
        </p:scale>
        <p:origin x="4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7AAE6F-8215-41E6-AEE1-53FA5E92E9A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80C8A-F721-43A4-A174-33A3C1E46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840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80C8A-F721-43A4-A174-33A3C1E4674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364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FB8F2F-8018-CCF6-EC0A-8F93BE6F2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0097FF8-AEA0-AE4D-F30F-BF7C28A41D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7EC6628-4A5E-56AB-8F9A-D7E0DBD3F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4/15/2026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030F2B3-99BB-A22F-F76E-0D2286027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11BE5E4-DE1F-C068-C8CF-0100AD950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935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83306" y="2031551"/>
            <a:ext cx="9144000" cy="238760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5400" dirty="0" smtClean="0">
                <a:solidFill>
                  <a:srgbClr val="336344"/>
                </a:solidFill>
                <a:latin typeface="Arial Black" panose="020B0A04020102020204" pitchFamily="34" charset="0"/>
              </a:rPr>
              <a:t>IT-</a:t>
            </a:r>
            <a:r>
              <a:rPr lang="ru-RU" sz="5400" dirty="0" smtClean="0">
                <a:solidFill>
                  <a:srgbClr val="B10B0F"/>
                </a:solidFill>
                <a:latin typeface="Arial Black" panose="020B0A04020102020204" pitchFamily="34" charset="0"/>
              </a:rPr>
              <a:t>БАГ</a:t>
            </a:r>
            <a:r>
              <a:rPr lang="ru-RU" sz="5400" dirty="0" smtClean="0">
                <a:solidFill>
                  <a:srgbClr val="336344"/>
                </a:solidFill>
                <a:latin typeface="Arial Black" panose="020B0A04020102020204" pitchFamily="34" charset="0"/>
              </a:rPr>
              <a:t>ША</a:t>
            </a:r>
            <a:r>
              <a:rPr lang="ru-RU" sz="5400" dirty="0">
                <a:solidFill>
                  <a:srgbClr val="336344"/>
                </a:solidFill>
                <a:latin typeface="Arial Black" panose="020B0A04020102020204" pitchFamily="34" charset="0"/>
              </a:rPr>
              <a:t>: </a:t>
            </a:r>
            <a:br>
              <a:rPr lang="ru-RU" sz="5400" dirty="0">
                <a:solidFill>
                  <a:srgbClr val="336344"/>
                </a:solidFill>
                <a:latin typeface="Arial Black" panose="020B0A04020102020204" pitchFamily="34" charset="0"/>
              </a:rPr>
            </a:br>
            <a:r>
              <a:rPr lang="ru-RU" sz="4000" dirty="0" smtClean="0">
                <a:solidFill>
                  <a:srgbClr val="336344"/>
                </a:solidFill>
                <a:latin typeface="Arial Black" panose="020B0A04020102020204" pitchFamily="34" charset="0"/>
              </a:rPr>
              <a:t>от региона до трёх субъектов России</a:t>
            </a:r>
            <a:endParaRPr lang="ru-RU" sz="4000" b="1" dirty="0">
              <a:solidFill>
                <a:srgbClr val="336344"/>
              </a:solidFill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83305" y="4419151"/>
            <a:ext cx="8866597" cy="1655762"/>
          </a:xfrm>
        </p:spPr>
        <p:txBody>
          <a:bodyPr/>
          <a:lstStyle/>
          <a:p>
            <a:pPr marL="0" indent="0">
              <a:buNone/>
            </a:pPr>
            <a:r>
              <a:rPr lang="ru-RU" sz="2600" b="1" dirty="0" err="1" smtClean="0">
                <a:latin typeface="Bounded Light" pitchFamily="2" charset="0"/>
              </a:rPr>
              <a:t>Ширапов</a:t>
            </a:r>
            <a:r>
              <a:rPr lang="ru-RU" sz="2600" b="1" dirty="0" smtClean="0">
                <a:latin typeface="Bounded Light" pitchFamily="2" charset="0"/>
              </a:rPr>
              <a:t> </a:t>
            </a:r>
            <a:r>
              <a:rPr lang="ru-RU" sz="2600" b="1" dirty="0" err="1" smtClean="0">
                <a:latin typeface="Bounded Light" pitchFamily="2" charset="0"/>
              </a:rPr>
              <a:t>Баир</a:t>
            </a:r>
            <a:r>
              <a:rPr lang="ru-RU" sz="2600" b="1" dirty="0" smtClean="0">
                <a:latin typeface="Bounded Light" pitchFamily="2" charset="0"/>
              </a:rPr>
              <a:t> </a:t>
            </a:r>
            <a:r>
              <a:rPr lang="ru-RU" sz="2600" b="1" dirty="0" err="1" smtClean="0">
                <a:latin typeface="Bounded Light" pitchFamily="2" charset="0"/>
              </a:rPr>
              <a:t>Кимович</a:t>
            </a:r>
            <a:r>
              <a:rPr lang="ru-RU" dirty="0" smtClean="0">
                <a:latin typeface="Bounded Light" pitchFamily="2" charset="0"/>
              </a:rPr>
              <a:t>, </a:t>
            </a:r>
          </a:p>
          <a:p>
            <a:pPr marL="0" indent="0">
              <a:buNone/>
            </a:pPr>
            <a:r>
              <a:rPr lang="ru-RU" sz="2000" dirty="0" smtClean="0">
                <a:latin typeface="Bounded Light" pitchFamily="2" charset="0"/>
              </a:rPr>
              <a:t>директор МОУ «СОШ </a:t>
            </a:r>
            <a:r>
              <a:rPr lang="ru-RU" sz="2000" dirty="0" err="1" smtClean="0">
                <a:latin typeface="Bounded Light" pitchFamily="2" charset="0"/>
              </a:rPr>
              <a:t>Поселья</a:t>
            </a:r>
            <a:r>
              <a:rPr lang="ru-RU" sz="2000" dirty="0" smtClean="0">
                <a:latin typeface="Bounded Light" pitchFamily="2" charset="0"/>
              </a:rPr>
              <a:t>» </a:t>
            </a:r>
          </a:p>
          <a:p>
            <a:pPr marL="0" indent="0">
              <a:buNone/>
            </a:pPr>
            <a:r>
              <a:rPr lang="ru-RU" sz="2000" dirty="0" smtClean="0">
                <a:latin typeface="Bounded Light" pitchFamily="2" charset="0"/>
              </a:rPr>
              <a:t>Иволгинского района Республики Бурятии</a:t>
            </a:r>
            <a:endParaRPr lang="ru-RU" sz="2000" dirty="0"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8499" y="1443841"/>
            <a:ext cx="882550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год 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IT-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кабинет бурятского языка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год – Первый конкурс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-БАГША среди учителей АЭОО РБ (на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привлечённые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средства)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2024, 2025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годы – Республиканский конкурс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-БАГША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рамках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госпрограммы «Сохранение и развитие бурятского языка на 2021-2030 гг.»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2026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год –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предложение о выходе на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Межрегиональный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конкурс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8">
            <a:extLst>
              <a:ext uri="{FF2B5EF4-FFF2-40B4-BE49-F238E27FC236}">
                <a16:creationId xmlns:a16="http://schemas.microsoft.com/office/drawing/2014/main" xmlns="" id="{E21D88DD-00FE-0B2C-78DC-8B9DD34502EA}"/>
              </a:ext>
            </a:extLst>
          </p:cNvPr>
          <p:cNvSpPr txBox="1">
            <a:spLocks/>
          </p:cNvSpPr>
          <p:nvPr/>
        </p:nvSpPr>
        <p:spPr>
          <a:xfrm>
            <a:off x="318499" y="501000"/>
            <a:ext cx="7829620" cy="5505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200" b="1" spc="-50" dirty="0" smtClean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История конкурса «</a:t>
            </a:r>
            <a:r>
              <a:rPr lang="en-US" sz="3200" b="1" spc="-50" dirty="0" smtClean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IT-</a:t>
            </a:r>
            <a:r>
              <a:rPr lang="ru-RU" sz="3200" b="1" spc="-50" dirty="0" smtClean="0">
                <a:solidFill>
                  <a:srgbClr val="B10B0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БАГ</a:t>
            </a:r>
            <a:r>
              <a:rPr lang="ru-RU" sz="3200" b="1" spc="-50" dirty="0" smtClean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ША»</a:t>
            </a:r>
            <a:endParaRPr lang="ru-RU" sz="3200" b="1" spc="-50" dirty="0">
              <a:solidFill>
                <a:srgbClr val="3363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87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7533" y="187511"/>
            <a:ext cx="83060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pc="-50" dirty="0">
                <a:solidFill>
                  <a:srgbClr val="336344"/>
                </a:solidFill>
                <a:latin typeface="Arial Black" panose="020B0A04020102020204" pitchFamily="34" charset="0"/>
              </a:rPr>
              <a:t>Презентация IT-кабинета бурятского </a:t>
            </a:r>
            <a:r>
              <a:rPr lang="ru-RU" sz="2000" spc="-50" dirty="0" smtClean="0">
                <a:solidFill>
                  <a:srgbClr val="336344"/>
                </a:solidFill>
                <a:latin typeface="Arial Black" panose="020B0A04020102020204" pitchFamily="34" charset="0"/>
              </a:rPr>
              <a:t>языка, 16.03.2022</a:t>
            </a:r>
            <a:endParaRPr lang="ru-RU" sz="2000" spc="-50" dirty="0">
              <a:solidFill>
                <a:srgbClr val="336344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78" y="864575"/>
            <a:ext cx="2381980" cy="179624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softEdge rad="1270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326" y="791703"/>
            <a:ext cx="2824892" cy="376652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53847"/>
            <a:ext cx="2629267" cy="35066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3573" y="76868"/>
            <a:ext cx="2824892" cy="3766523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5425" y="926007"/>
            <a:ext cx="3200522" cy="2400392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2033" y="3387831"/>
            <a:ext cx="3830182" cy="2872636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01541" y="3843391"/>
            <a:ext cx="1812807" cy="2417076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267396C-3175-906D-5725-E1B8BFE0C6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06892" y="4128547"/>
            <a:ext cx="2897515" cy="2238174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326" y="777560"/>
            <a:ext cx="2824892" cy="3766523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59" y="2755277"/>
            <a:ext cx="2629267" cy="3506620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257425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6579" y="452063"/>
            <a:ext cx="853782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-50" dirty="0" smtClean="0">
                <a:latin typeface="Arial" panose="020B0604020202020204" pitchFamily="34" charset="0"/>
                <a:cs typeface="Arial" panose="020B0604020202020204" pitchFamily="34" charset="0"/>
              </a:rPr>
              <a:t>Цель конкурса</a:t>
            </a:r>
            <a:r>
              <a:rPr lang="ru-RU" sz="2800" spc="-5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sz="2800" spc="-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spc="-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spc="-50" dirty="0" smtClean="0">
                <a:latin typeface="Arial" panose="020B0604020202020204" pitchFamily="34" charset="0"/>
                <a:cs typeface="Arial" panose="020B0604020202020204" pitchFamily="34" charset="0"/>
              </a:rPr>
              <a:t>Выявление, </a:t>
            </a:r>
            <a:r>
              <a:rPr lang="ru-RU" sz="2800" spc="-50" dirty="0">
                <a:latin typeface="Arial" panose="020B0604020202020204" pitchFamily="34" charset="0"/>
                <a:cs typeface="Arial" panose="020B0604020202020204" pitchFamily="34" charset="0"/>
              </a:rPr>
              <a:t>обобщение и распространение передового </a:t>
            </a:r>
            <a:r>
              <a:rPr lang="ru-RU" sz="2800" spc="-50" dirty="0" smtClean="0">
                <a:latin typeface="Arial" panose="020B0604020202020204" pitchFamily="34" charset="0"/>
                <a:cs typeface="Arial" panose="020B0604020202020204" pitchFamily="34" charset="0"/>
              </a:rPr>
              <a:t>опыта, </a:t>
            </a:r>
            <a:r>
              <a:rPr lang="ru-RU" sz="2800" spc="-50" dirty="0">
                <a:latin typeface="Arial" panose="020B0604020202020204" pitchFamily="34" charset="0"/>
                <a:cs typeface="Arial" panose="020B0604020202020204" pitchFamily="34" charset="0"/>
              </a:rPr>
              <a:t>поддержка творческого потенциала учителей бурятского языка и литературы, активно применяющих современные информационные </a:t>
            </a:r>
            <a:r>
              <a:rPr lang="ru-RU" sz="2800" spc="-50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технологии в популяризации учебного предмета.</a:t>
            </a:r>
            <a:endParaRPr lang="ru-RU" sz="2800" spc="-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63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865" y="106858"/>
            <a:ext cx="892139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dirty="0" smtClean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открытый конкурс </a:t>
            </a:r>
            <a:r>
              <a:rPr lang="ru-RU" sz="2000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ИКТ-компетенций </a:t>
            </a:r>
            <a:br>
              <a:rPr lang="ru-RU" sz="2000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учителей бурятского языка и литературы </a:t>
            </a:r>
            <a:endParaRPr lang="ru-RU" sz="2000" dirty="0" smtClean="0">
              <a:solidFill>
                <a:srgbClr val="3363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dirty="0" smtClean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dirty="0" err="1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учительско</a:t>
            </a:r>
            <a:r>
              <a:rPr lang="ru-RU" sz="2000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-ученических команд </a:t>
            </a:r>
            <a:r>
              <a:rPr lang="ru-RU" sz="2000" b="1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БАГ</a:t>
            </a:r>
            <a:r>
              <a:rPr lang="ru-RU" sz="2000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Ассоциации этнокультурных образовательных организаций Республики Бурятия </a:t>
            </a:r>
            <a:r>
              <a:rPr lang="ru-RU" sz="2000" b="1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«IT-</a:t>
            </a:r>
            <a:r>
              <a:rPr lang="ru-RU" sz="2000" b="1" dirty="0">
                <a:solidFill>
                  <a:srgbClr val="B10B0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БАГ</a:t>
            </a:r>
            <a:r>
              <a:rPr lang="ru-RU" sz="2000" b="1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</a:t>
            </a:r>
            <a:r>
              <a:rPr lang="ru-RU" sz="2000" b="1" dirty="0" smtClean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r>
              <a:rPr lang="ru-RU" sz="2000" b="1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марта 2023 г.</a:t>
            </a:r>
            <a:r>
              <a:rPr lang="ru-RU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очный </a:t>
            </a:r>
            <a:r>
              <a:rPr lang="ru-RU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Конкурса в МОУ </a:t>
            </a:r>
            <a:r>
              <a:rPr lang="ru-RU" dirty="0" smtClean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«СОШ </a:t>
            </a:r>
            <a:r>
              <a:rPr lang="ru-RU" dirty="0" err="1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Поселья</a:t>
            </a:r>
            <a:r>
              <a:rPr lang="ru-RU" dirty="0">
                <a:solidFill>
                  <a:srgbClr val="3363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C53D14F-399E-8575-A2E0-25A08691D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332" y="2082144"/>
            <a:ext cx="2217158" cy="1751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E75FB2F-3AB9-9973-A495-81F426F59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4836" y="4240398"/>
            <a:ext cx="2279478" cy="17096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CE8D89F-AA90-032B-A95E-49C53D1B60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916" y="2165113"/>
            <a:ext cx="2334943" cy="17512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7400C6A-588C-AB5A-1FC6-2F09106CCB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916" y="4303700"/>
            <a:ext cx="2195076" cy="16463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29C0798-A1A5-2A09-9CEC-84716C268E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4599" y="2082144"/>
            <a:ext cx="2900897" cy="38678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204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261257" y="2301411"/>
            <a:ext cx="11299371" cy="379043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«САХИМ НЭБТЭРЭЛГЭ»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  очная стажировка конкурсантов Конкурсное испытание.</a:t>
            </a:r>
          </a:p>
          <a:p>
            <a:pPr lvl="1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Домашнее задание. Конкурсное испытание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«САХИМ НААДАНАЙ ЮРТЭМСЭ».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Защита дидактической игры, созданной учителем на заданном ресурсе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«БЭЛЭН ХЭЛЭН». </a:t>
            </a:r>
          </a:p>
          <a:p>
            <a:pPr lvl="1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Конкурсное испытание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«НААДАН ҺУРАЯ».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разных типов  образовательного контента.</a:t>
            </a:r>
          </a:p>
          <a:p>
            <a:pPr lvl="1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совместного образовательного контента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«ДҮХЭРИГЛЭЕ, ХАМТАРАЯ». </a:t>
            </a:r>
          </a:p>
          <a:p>
            <a:pPr lvl="1"/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1168" lvl="1" indent="0">
              <a:buFont typeface="Arial" panose="020B0604020202020204" pitchFamily="34" charset="0"/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Состав детско-взрослой команды: 1 обучающийся, 1 учитель.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1"/>
          <p:cNvSpPr txBox="1">
            <a:spLocks/>
          </p:cNvSpPr>
          <p:nvPr/>
        </p:nvSpPr>
        <p:spPr>
          <a:xfrm>
            <a:off x="1837019" y="606174"/>
            <a:ext cx="5591196" cy="90412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>
                <a:solidFill>
                  <a:srgbClr val="336344"/>
                </a:solidFill>
                <a:latin typeface="Arial Black" panose="020B0A04020102020204" pitchFamily="34" charset="0"/>
              </a:rPr>
              <a:t>«</a:t>
            </a:r>
            <a:r>
              <a:rPr lang="en-US" sz="2400" dirty="0" smtClean="0">
                <a:solidFill>
                  <a:srgbClr val="336344"/>
                </a:solidFill>
                <a:latin typeface="Arial Black" panose="020B0A04020102020204" pitchFamily="34" charset="0"/>
              </a:rPr>
              <a:t>IT-</a:t>
            </a:r>
            <a:r>
              <a:rPr lang="ru-RU" sz="2400" dirty="0" smtClean="0">
                <a:solidFill>
                  <a:srgbClr val="B10B0F"/>
                </a:solidFill>
                <a:latin typeface="Arial Black" panose="020B0A04020102020204" pitchFamily="34" charset="0"/>
              </a:rPr>
              <a:t>БАГ</a:t>
            </a:r>
            <a:r>
              <a:rPr lang="ru-RU" sz="2400" dirty="0" smtClean="0">
                <a:solidFill>
                  <a:srgbClr val="336344"/>
                </a:solidFill>
                <a:latin typeface="Arial Black" panose="020B0A04020102020204" pitchFamily="34" charset="0"/>
              </a:rPr>
              <a:t>ША»</a:t>
            </a:r>
            <a:endParaRPr lang="ru-RU" sz="2400" dirty="0">
              <a:solidFill>
                <a:srgbClr val="3363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51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211DCD3-7984-AFBE-AEA4-F5BC00FAD0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646"/>
          <a:stretch/>
        </p:blipFill>
        <p:spPr>
          <a:xfrm>
            <a:off x="56066" y="723107"/>
            <a:ext cx="5527497" cy="60897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5850A49-C7A9-517F-03BE-864FFB5F0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1066" y="1535554"/>
            <a:ext cx="4897348" cy="5497023"/>
          </a:xfrm>
          <a:prstGeom prst="rect">
            <a:avLst/>
          </a:prstGeom>
        </p:spPr>
      </p:pic>
      <p:sp>
        <p:nvSpPr>
          <p:cNvPr id="6" name="Заголовок 11"/>
          <p:cNvSpPr txBox="1">
            <a:spLocks/>
          </p:cNvSpPr>
          <p:nvPr/>
        </p:nvSpPr>
        <p:spPr>
          <a:xfrm>
            <a:off x="1847293" y="400692"/>
            <a:ext cx="5591196" cy="59590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rgbClr val="336344"/>
                </a:solidFill>
                <a:latin typeface="Arial Black" panose="020B0A04020102020204" pitchFamily="34" charset="0"/>
              </a:rPr>
              <a:t>«</a:t>
            </a:r>
            <a:r>
              <a:rPr lang="en-US" sz="2400" dirty="0">
                <a:solidFill>
                  <a:srgbClr val="336344"/>
                </a:solidFill>
                <a:latin typeface="Arial Black" panose="020B0A04020102020204" pitchFamily="34" charset="0"/>
              </a:rPr>
              <a:t>IT-</a:t>
            </a:r>
            <a:r>
              <a:rPr lang="ru-RU" sz="2400" dirty="0">
                <a:solidFill>
                  <a:srgbClr val="B10B0F"/>
                </a:solidFill>
                <a:latin typeface="Arial Black" panose="020B0A04020102020204" pitchFamily="34" charset="0"/>
              </a:rPr>
              <a:t>БАГ</a:t>
            </a:r>
            <a:r>
              <a:rPr lang="ru-RU" sz="2400" dirty="0">
                <a:solidFill>
                  <a:srgbClr val="336344"/>
                </a:solidFill>
                <a:latin typeface="Arial Black" panose="020B0A04020102020204" pitchFamily="34" charset="0"/>
              </a:rPr>
              <a:t>ША»</a:t>
            </a:r>
            <a:r>
              <a:rPr lang="ru-RU" sz="2400" dirty="0">
                <a:solidFill>
                  <a:srgbClr val="336344"/>
                </a:solidFill>
              </a:rPr>
              <a:t> </a:t>
            </a:r>
            <a:r>
              <a:rPr lang="ru-RU" sz="2400" dirty="0">
                <a:solidFill>
                  <a:srgbClr val="336344"/>
                </a:solidFill>
                <a:latin typeface="Arial Black" panose="020B0A04020102020204" pitchFamily="34" charset="0"/>
              </a:rPr>
              <a:t>- </a:t>
            </a:r>
            <a:r>
              <a:rPr lang="ru-RU" sz="2400" dirty="0" smtClean="0">
                <a:solidFill>
                  <a:srgbClr val="336344"/>
                </a:solidFill>
                <a:latin typeface="Arial Black" panose="020B0A04020102020204" pitchFamily="34" charset="0"/>
              </a:rPr>
              <a:t>2025</a:t>
            </a:r>
            <a:endParaRPr lang="ru-RU" sz="24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00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876845"/>
              </p:ext>
            </p:extLst>
          </p:nvPr>
        </p:nvGraphicFramePr>
        <p:xfrm>
          <a:off x="1161143" y="104503"/>
          <a:ext cx="7059748" cy="5808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Документ" r:id="rId3" imgW="5940803" imgH="7203139" progId="Word.Document.12">
                  <p:embed/>
                </p:oleObj>
              </mc:Choice>
              <mc:Fallback>
                <p:oleObj name="Документ" r:id="rId3" imgW="5940803" imgH="72031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1143" y="104503"/>
                        <a:ext cx="7059748" cy="5808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83231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141</Words>
  <Application>Microsoft Office PowerPoint</Application>
  <PresentationFormat>Широкоэкранный</PresentationFormat>
  <Paragraphs>23</Paragraphs>
  <Slides>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Arial Black</vt:lpstr>
      <vt:lpstr>Bounded</vt:lpstr>
      <vt:lpstr>Bounded Light</vt:lpstr>
      <vt:lpstr>Calibri</vt:lpstr>
      <vt:lpstr>Calibri Light</vt:lpstr>
      <vt:lpstr>Тема Office</vt:lpstr>
      <vt:lpstr>Документ Microsoft Word</vt:lpstr>
      <vt:lpstr>IT-БАГША:  от региона до трёх субъектов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Dir</cp:lastModifiedBy>
  <cp:revision>34</cp:revision>
  <dcterms:created xsi:type="dcterms:W3CDTF">2026-04-03T20:11:11Z</dcterms:created>
  <dcterms:modified xsi:type="dcterms:W3CDTF">2026-04-15T07:54:34Z</dcterms:modified>
</cp:coreProperties>
</file>